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7" r:id="rId2"/>
    <p:sldId id="263" r:id="rId3"/>
    <p:sldId id="258" r:id="rId4"/>
    <p:sldId id="268" r:id="rId5"/>
    <p:sldId id="259" r:id="rId6"/>
    <p:sldId id="272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0435" autoAdjust="0"/>
  </p:normalViewPr>
  <p:slideViewPr>
    <p:cSldViewPr>
      <p:cViewPr>
        <p:scale>
          <a:sx n="90" d="100"/>
          <a:sy n="90" d="100"/>
        </p:scale>
        <p:origin x="-744" y="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8BFC-33D1-4AA3-B361-7D8052207FBB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CEC30-CFDB-43E3-82A1-3F3E090F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6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EB-6FE2-4356-8CBC-613B16647BF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979E-5F1B-4B96-8467-228FA57CDB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EB-6FE2-4356-8CBC-613B16647BF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979E-5F1B-4B96-8467-228FA57CD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EB-6FE2-4356-8CBC-613B16647BF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979E-5F1B-4B96-8467-228FA57CD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EB-6FE2-4356-8CBC-613B16647BF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979E-5F1B-4B96-8467-228FA57CD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025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EB-6FE2-4356-8CBC-613B16647BF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30E979E-5F1B-4B96-8467-228FA57CDB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EB-6FE2-4356-8CBC-613B16647BF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979E-5F1B-4B96-8467-228FA57CD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EB-6FE2-4356-8CBC-613B16647BF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979E-5F1B-4B96-8467-228FA57CD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EB-6FE2-4356-8CBC-613B16647BF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979E-5F1B-4B96-8467-228FA57CD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EB-6FE2-4356-8CBC-613B16647BF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979E-5F1B-4B96-8467-228FA57CD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EB-6FE2-4356-8CBC-613B16647BF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979E-5F1B-4B96-8467-228FA57CD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86EB-6FE2-4356-8CBC-613B16647BF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E979E-5F1B-4B96-8467-228FA57CDB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E586EB-6FE2-4356-8CBC-613B16647BF5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0E979E-5F1B-4B96-8467-228FA57CDBD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 panose="05020102010507070707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210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 panose="05020102010507070707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110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 panose="05000000000000000000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185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 panose="05040102010807070707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590" indent="-182880" algn="l" rtl="0" eaLnBrk="1" latinLnBrk="0" hangingPunct="1">
        <a:spcBef>
          <a:spcPct val="20000"/>
        </a:spcBef>
        <a:buClr>
          <a:schemeClr val="tx1"/>
        </a:buClr>
        <a:buFont typeface="Wingdings 2" panose="05020102010507070707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665" indent="-182880" algn="l" rtl="0" eaLnBrk="1" latinLnBrk="0" hangingPunct="1">
        <a:spcBef>
          <a:spcPct val="20000"/>
        </a:spcBef>
        <a:buClr>
          <a:schemeClr val="tx1"/>
        </a:buClr>
        <a:buFont typeface="Wingdings 3" panose="05040102010807070707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 panose="05020102010507070707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255" indent="-182880" algn="l" rtl="0" eaLnBrk="1" latinLnBrk="0" hangingPunct="1">
        <a:spcBef>
          <a:spcPct val="20000"/>
        </a:spcBef>
        <a:buClr>
          <a:schemeClr val="tx1"/>
        </a:buClr>
        <a:buFont typeface="Wingdings 2" panose="05020102010507070707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550" indent="-182880" algn="l" rtl="0" eaLnBrk="1" latinLnBrk="0" hangingPunct="1">
        <a:spcBef>
          <a:spcPct val="20000"/>
        </a:spcBef>
        <a:buClr>
          <a:schemeClr val="tx1"/>
        </a:buClr>
        <a:buFont typeface="Wingdings 2" panose="05020102010507070707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ugaonik 2"/>
          <p:cNvSpPr/>
          <p:nvPr/>
        </p:nvSpPr>
        <p:spPr>
          <a:xfrm>
            <a:off x="0" y="857232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dirty="0" err="1">
                <a:solidFill>
                  <a:srgbClr val="FFFF00"/>
                </a:solidFill>
              </a:rPr>
              <a:t>Доба</a:t>
            </a:r>
            <a:r>
              <a:rPr lang="en-US" sz="4400" dirty="0">
                <a:solidFill>
                  <a:srgbClr val="FFFF00"/>
                </a:solidFill>
              </a:rPr>
              <a:t> </a:t>
            </a:r>
            <a:r>
              <a:rPr lang="en-US" sz="4400" dirty="0" err="1">
                <a:solidFill>
                  <a:srgbClr val="FFFF00"/>
                </a:solidFill>
              </a:rPr>
              <a:t>Свете</a:t>
            </a:r>
            <a:r>
              <a:rPr lang="en-US" sz="4400" dirty="0">
                <a:solidFill>
                  <a:srgbClr val="FFFF00"/>
                </a:solidFill>
              </a:rPr>
              <a:t> </a:t>
            </a:r>
            <a:r>
              <a:rPr lang="en-US" sz="4400" dirty="0" err="1">
                <a:solidFill>
                  <a:srgbClr val="FFFF00"/>
                </a:solidFill>
              </a:rPr>
              <a:t>алијансе</a:t>
            </a:r>
            <a:endParaRPr lang="en-US" sz="4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714620"/>
            <a:ext cx="5572164" cy="3190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ravougaonik 4"/>
          <p:cNvSpPr/>
          <p:nvPr/>
        </p:nvSpPr>
        <p:spPr>
          <a:xfrm>
            <a:off x="1745104" y="6072205"/>
            <a:ext cx="547010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32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Бечки конгрес</a:t>
            </a:r>
            <a:endParaRPr lang="sr-Latn-CS" sz="32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1816147" y="-23835"/>
            <a:ext cx="6126774" cy="7683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44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Бечки конгрес </a:t>
            </a:r>
            <a:r>
              <a:rPr lang="sr-Cyrl-CS" sz="32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1814-1815.</a:t>
            </a:r>
            <a:endParaRPr lang="sr-Latn-CS" sz="32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Okvir za tekst 2"/>
          <p:cNvSpPr txBox="1"/>
          <p:nvPr/>
        </p:nvSpPr>
        <p:spPr>
          <a:xfrm>
            <a:off x="214282" y="744514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CS" sz="2400" b="1" dirty="0" smtClean="0"/>
              <a:t>ВЕЛИКЕ СИЛЕ  :СУ ОДЛУЧИВАЛЕ О СУДБИНИ ЕВРОПЕ</a:t>
            </a:r>
          </a:p>
          <a:p>
            <a:r>
              <a:rPr lang="sr-Cyrl-CS" sz="2400" dirty="0" smtClean="0"/>
              <a:t> (  </a:t>
            </a:r>
            <a:r>
              <a:rPr lang="sr-Cyrl-CS" sz="2400" b="1" dirty="0" smtClean="0"/>
              <a:t>ВЕЛИКА БРИТАНИЈА, ХАБЗБУРШКА МОНАРХИЈА (АУСТРИЈА ), РУСИЈА И ПРУСКА )</a:t>
            </a:r>
            <a:endParaRPr lang="en-US" sz="2400" dirty="0"/>
          </a:p>
        </p:txBody>
      </p:sp>
      <p:sp>
        <p:nvSpPr>
          <p:cNvPr id="4" name="Okvir za tekst 3"/>
          <p:cNvSpPr txBox="1"/>
          <p:nvPr/>
        </p:nvSpPr>
        <p:spPr>
          <a:xfrm>
            <a:off x="214282" y="3786190"/>
            <a:ext cx="8786874" cy="156966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rgbClr val="FFFF00"/>
                </a:solidFill>
              </a:rPr>
              <a:t>У ЕВРОПИ ЈЕ УСПОСТАВЉЕНО СТАЊЕ КАКВО ЈЕ ПОСТОЈАЛО ПРЕ ФРАНЦУСКЕ РЕВОЛУЦИЈЕ. ВРАЋЕНЕ СУ СТАРЕ ДРЖАВНЕ ГРАНИЦЕ, ЗБАЧЕНИ ВЛАДАРИ</a:t>
            </a:r>
            <a:r>
              <a:rPr lang="sr-Latn-CS" sz="2400" b="1" dirty="0" smtClean="0">
                <a:solidFill>
                  <a:srgbClr val="FFFF00"/>
                </a:solidFill>
              </a:rPr>
              <a:t> </a:t>
            </a:r>
            <a:r>
              <a:rPr lang="sr-Cyrl-CS" sz="2400" b="1" dirty="0" smtClean="0">
                <a:solidFill>
                  <a:srgbClr val="FFFF00"/>
                </a:solidFill>
              </a:rPr>
              <a:t> И ФЕУДАЛИЗАМ</a:t>
            </a:r>
            <a:r>
              <a:rPr lang="sr-Latn-RS" sz="2400" b="1" dirty="0" smtClean="0">
                <a:solidFill>
                  <a:srgbClr val="FFFF00"/>
                </a:solidFill>
              </a:rPr>
              <a:t>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142875" y="2143125"/>
            <a:ext cx="885761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r-Cyrl-CS" sz="2600" b="1" dirty="0" smtClean="0"/>
              <a:t>Бечки конгрес је успоставио принципе </a:t>
            </a:r>
            <a:r>
              <a:rPr lang="sr-Cyrl-CS" sz="2600" b="1" dirty="0" err="1" smtClean="0"/>
              <a:t>легитимизма</a:t>
            </a:r>
            <a:r>
              <a:rPr lang="sr-Cyrl-CS" sz="2600" b="1" dirty="0" smtClean="0"/>
              <a:t> </a:t>
            </a:r>
          </a:p>
          <a:p>
            <a:r>
              <a:rPr lang="sr-Cyrl-CS" sz="2400" b="1" dirty="0" smtClean="0"/>
              <a:t>( владавине законитих династија које су биле на власти  пре Француске револуције и Наполеонових ратова).</a:t>
            </a:r>
            <a:endParaRPr lang="en-US" sz="2400" b="1" dirty="0"/>
          </a:p>
        </p:txBody>
      </p:sp>
      <p:sp>
        <p:nvSpPr>
          <p:cNvPr id="7" name="Okvir za tekst 6"/>
          <p:cNvSpPr txBox="1"/>
          <p:nvPr/>
        </p:nvSpPr>
        <p:spPr>
          <a:xfrm>
            <a:off x="285720" y="5072074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Cyrl-C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sr-Cyrl-CS" sz="2400" b="1" dirty="0" smtClean="0">
                <a:solidFill>
                  <a:srgbClr val="FFFF00"/>
                </a:solidFill>
              </a:rPr>
              <a:t>ЛЕГИТИМИЗАМ-ЗАКОНИТОСТ</a:t>
            </a:r>
            <a:r>
              <a:rPr lang="sr-Cyrl-CS" sz="2000" b="1" dirty="0" smtClean="0">
                <a:solidFill>
                  <a:srgbClr val="FFFF00"/>
                </a:solidFill>
              </a:rPr>
              <a:t>.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214282" y="5786454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/>
              <a:t>КОНЗЕРВАТИВИЗАМ-тежња да се сачувају старе традиционалне вредности и постојеће стање.</a:t>
            </a:r>
            <a:endParaRPr lang="en-US" sz="2400" b="1" dirty="0"/>
          </a:p>
        </p:txBody>
      </p:sp>
    </p:spTree>
  </p:cSld>
  <p:clrMapOvr>
    <a:masterClrMapping/>
  </p:clrMapOvr>
  <p:transition>
    <p:wipe dir="d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1745104" y="642918"/>
            <a:ext cx="56537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Света алијанса</a:t>
            </a:r>
            <a:endParaRPr lang="sr-Latn-CS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Okvir za tekst 2"/>
          <p:cNvSpPr txBox="1"/>
          <p:nvPr/>
        </p:nvSpPr>
        <p:spPr>
          <a:xfrm>
            <a:off x="214282" y="2852936"/>
            <a:ext cx="8929718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rgbClr val="FFFF00"/>
                </a:solidFill>
              </a:rPr>
              <a:t>САВЕЗ :ХАБЗБУРШК</a:t>
            </a:r>
            <a:r>
              <a:rPr lang="en-US" sz="2800" b="1" dirty="0" smtClean="0">
                <a:solidFill>
                  <a:srgbClr val="FFFF00"/>
                </a:solidFill>
              </a:rPr>
              <a:t>E</a:t>
            </a:r>
            <a:r>
              <a:rPr lang="sr-Cyrl-CS" sz="2800" b="1" dirty="0" smtClean="0">
                <a:solidFill>
                  <a:srgbClr val="FFFF00"/>
                </a:solidFill>
              </a:rPr>
              <a:t> МОНАРХИЈ</a:t>
            </a:r>
            <a:r>
              <a:rPr lang="en-US" sz="2800" b="1" dirty="0" smtClean="0">
                <a:solidFill>
                  <a:srgbClr val="FFFF00"/>
                </a:solidFill>
              </a:rPr>
              <a:t>E</a:t>
            </a:r>
            <a:r>
              <a:rPr lang="sr-Cyrl-CS" sz="2800" b="1" dirty="0" smtClean="0">
                <a:solidFill>
                  <a:srgbClr val="FFFF00"/>
                </a:solidFill>
              </a:rPr>
              <a:t> (АУСТРИЈА ), РУСИЈ</a:t>
            </a:r>
            <a:r>
              <a:rPr lang="en-US" sz="2800" b="1" dirty="0" smtClean="0">
                <a:solidFill>
                  <a:srgbClr val="FFFF00"/>
                </a:solidFill>
              </a:rPr>
              <a:t>E</a:t>
            </a:r>
            <a:r>
              <a:rPr lang="sr-Cyrl-CS" sz="2800" b="1" dirty="0" smtClean="0">
                <a:solidFill>
                  <a:srgbClr val="FFFF00"/>
                </a:solidFill>
              </a:rPr>
              <a:t> И ПРУСК</a:t>
            </a:r>
            <a:r>
              <a:rPr lang="en-US" sz="2800" b="1" dirty="0" smtClean="0">
                <a:solidFill>
                  <a:srgbClr val="FFFF00"/>
                </a:solidFill>
              </a:rPr>
              <a:t>E</a:t>
            </a:r>
            <a:r>
              <a:rPr lang="sr-Cyrl-CS" sz="2800" b="1" dirty="0" smtClean="0">
                <a:solidFill>
                  <a:srgbClr val="FFFF00"/>
                </a:solidFill>
              </a:rPr>
              <a:t> У НАМЕРИ ДА САЧУВАЈУ СТАРИ ПОРЕДАК И СПРЕЧЕ НОВЕ РЕВОЛУЦИЈЕ</a:t>
            </a:r>
            <a:r>
              <a:rPr lang="sr-Cyrl-CS" sz="2400" b="1" dirty="0" smtClean="0"/>
              <a:t>. </a:t>
            </a:r>
            <a:endParaRPr lang="en-US" sz="2400" b="1" dirty="0"/>
          </a:p>
        </p:txBody>
      </p:sp>
      <p:sp>
        <p:nvSpPr>
          <p:cNvPr id="4" name="Okvir za tekst 3"/>
          <p:cNvSpPr txBox="1"/>
          <p:nvPr/>
        </p:nvSpPr>
        <p:spPr>
          <a:xfrm>
            <a:off x="214282" y="4797152"/>
            <a:ext cx="8715436" cy="16312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 1815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sr-Cyrl-R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Бечком  конгресу</a:t>
            </a:r>
            <a:r>
              <a:rPr lang="sr-Cyrl-RS" sz="2400" b="1" dirty="0" smtClean="0">
                <a:solidFill>
                  <a:schemeClr val="bg1"/>
                </a:solidFill>
              </a:rPr>
              <a:t>.</a:t>
            </a:r>
            <a:r>
              <a:rPr lang="sr-Cyrl-CS" sz="2400" b="1" dirty="0" smtClean="0">
                <a:solidFill>
                  <a:schemeClr val="bg1"/>
                </a:solidFill>
              </a:rPr>
              <a:t> ПРЕМА ИДЕЈИ РУСКОГ ЦАРА АЛЕКСАНДРА </a:t>
            </a:r>
            <a:r>
              <a:rPr lang="sr-Latn-CS" sz="2400" b="1" dirty="0" smtClean="0">
                <a:solidFill>
                  <a:schemeClr val="bg1"/>
                </a:solidFill>
              </a:rPr>
              <a:t>I </a:t>
            </a:r>
            <a:r>
              <a:rPr lang="sr-Cyrl-CS" sz="2400" b="1" dirty="0" smtClean="0">
                <a:solidFill>
                  <a:schemeClr val="bg1"/>
                </a:solidFill>
              </a:rPr>
              <a:t>РОМАНОВА И АУСТРИЈСКОГ КАНЦЕЛАРА КНЕЗА КЛЕМЕНЦА МЕТЕРНИХА.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242" name="Picture 2" descr="http://upload.wikimedia.org/wikipedia/commons/thumb/f/f2/Metternich_by_Lawrence.jpeg/160px-Metternich_by_Lawrenc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766000" cy="2566638"/>
          </a:xfrm>
          <a:prstGeom prst="rect">
            <a:avLst/>
          </a:prstGeom>
          <a:noFill/>
        </p:spPr>
      </p:pic>
      <p:pic>
        <p:nvPicPr>
          <p:cNvPr id="10246" name="Picture 6" descr="https://encrypted-tbn0.gstatic.com/images?q=tbn:ANd9GcRF_hiJP12LYo60r2YkmPHofHdSLHl6WoWMr7t74SCW6QpxL0j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0"/>
            <a:ext cx="1785950" cy="242088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929454" y="2348880"/>
            <a:ext cx="221454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А</a:t>
            </a:r>
            <a:r>
              <a:rPr lang="sr-Cyrl-RS" altLang="sr-Latn-RS" dirty="0" smtClean="0"/>
              <a:t>л</a:t>
            </a:r>
            <a:r>
              <a:rPr lang="sr-Cyrl-RS" dirty="0" smtClean="0"/>
              <a:t>ександар </a:t>
            </a:r>
            <a:r>
              <a:rPr lang="hr-HR" dirty="0" smtClean="0"/>
              <a:t>I</a:t>
            </a:r>
            <a:r>
              <a:rPr lang="sr-Cyrl-RS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53303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Метерних</a:t>
            </a:r>
            <a:endParaRPr lang="en-US" dirty="0"/>
          </a:p>
        </p:txBody>
      </p:sp>
    </p:spTree>
  </p:cSld>
  <p:clrMapOvr>
    <a:masterClrMapping/>
  </p:clrMapOvr>
  <p:transition>
    <p:wipe dir="d"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ugaonik 2"/>
          <p:cNvSpPr/>
          <p:nvPr/>
        </p:nvSpPr>
        <p:spPr>
          <a:xfrm>
            <a:off x="971600" y="5589240"/>
            <a:ext cx="66722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Мапа Евр</a:t>
            </a:r>
            <a:r>
              <a:rPr lang="sr-Latn-CS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</a:t>
            </a:r>
            <a:r>
              <a:rPr lang="sr-Cyrl-CS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пе-Бечки конгрес </a:t>
            </a:r>
            <a:endParaRPr lang="sr-Latn-CS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48680"/>
            <a:ext cx="813690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1643042" y="3000372"/>
            <a:ext cx="59293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Романтизам</a:t>
            </a:r>
            <a:r>
              <a:rPr lang="sr-Cyrl-C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endParaRPr lang="sr-Latn-C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Okvir za tekst 2"/>
          <p:cNvSpPr txBox="1"/>
          <p:nvPr/>
        </p:nvSpPr>
        <p:spPr>
          <a:xfrm>
            <a:off x="0" y="4071942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rgbClr val="FFFF00"/>
                </a:solidFill>
              </a:rPr>
              <a:t>УМЕТНИЧКИ ПРАВАЦ КОЈИ СЛАВИ ХЕРОЈСКУ ПРОШЛОСТ СВОЈИХ НАРОДА .</a:t>
            </a:r>
          </a:p>
          <a:p>
            <a:endParaRPr lang="sr-Cyrl-CS" sz="2000" b="1" dirty="0" smtClean="0">
              <a:solidFill>
                <a:srgbClr val="FFFF00"/>
              </a:solidFill>
            </a:endParaRPr>
          </a:p>
          <a:p>
            <a:r>
              <a:rPr lang="sr-Cyrl-CS" sz="2000" b="1" dirty="0" smtClean="0">
                <a:solidFill>
                  <a:srgbClr val="FFFF00"/>
                </a:solidFill>
              </a:rPr>
              <a:t> </a:t>
            </a:r>
            <a:r>
              <a:rPr lang="sr-Cyrl-CS" sz="2000" dirty="0" smtClean="0"/>
              <a:t>НАСТАЈЕ У ЕВРОПИ У 18</a:t>
            </a:r>
            <a:r>
              <a:rPr lang="en-US" sz="2000" dirty="0" smtClean="0"/>
              <a:t> </a:t>
            </a:r>
            <a:r>
              <a:rPr lang="sr-Cyrl-CS" sz="2000" dirty="0" smtClean="0"/>
              <a:t>ВЕКУ. ПИСЦИ, ПЕСНИЦИ, СЛИКАРИ И КОМПОЗИТОРИ ДОПРИНЕЛИ СУ  СТВАРАЊУ МОДЕРНИХ НАЦИЈА И РАЗВОЈУ ГРАЂАНСКЕ И ДЕМОКРАТСКЕ СВЕСТИ ЈЕР ЋЕ СЕ НАРОД ПОД УТИЦАЈЕМ ЊИХОВИХ ДЕЛА ПОБУНИТИ ПРОТИВ АПСОЛУТИЗМА. </a:t>
            </a:r>
          </a:p>
          <a:p>
            <a:endParaRPr lang="sr-Cyrl-CS" sz="2000" dirty="0" smtClean="0"/>
          </a:p>
          <a:p>
            <a:r>
              <a:rPr lang="sr-Cyrl-C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РОМАНТИЗАМ ЋЕ ИНСПИРИСАТИ НАЦИОНАЛНЕ РЕВОЛУЦИЈЕ</a:t>
            </a:r>
            <a:r>
              <a:rPr lang="sr-Cyrl-CS" sz="2000" b="1" dirty="0" smtClean="0">
                <a:solidFill>
                  <a:srgbClr val="FF0000"/>
                </a:solidFill>
              </a:rPr>
              <a:t>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Pravougaonik 3"/>
          <p:cNvSpPr/>
          <p:nvPr/>
        </p:nvSpPr>
        <p:spPr>
          <a:xfrm>
            <a:off x="0" y="21429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000" b="1" dirty="0" smtClean="0"/>
              <a:t>ИДЕЈЕ ФРАНЦУСКЕ  РЕВОЛУЦИЈЕ СЕ НИСУ МОГЛЕ ИЗБРИСАТИ </a:t>
            </a:r>
            <a:r>
              <a:rPr lang="sr-Cyrl-CS" sz="2000" dirty="0" smtClean="0"/>
              <a:t>.</a:t>
            </a:r>
          </a:p>
          <a:p>
            <a:r>
              <a:rPr lang="sr-Cyrl-CS" sz="2000" dirty="0" smtClean="0"/>
              <a:t>ЗБОГ СХВАТАЊА ДА ВЛАСТ ПРИПАДА НАРОДУ А НЕ ПОЈЕДИНЦУ , НАРОД ПОЧИЊЕ ДА ДЕЛУЈЕ КАО ПОЛИТИЧКА ЗАЈЕДНИЦА - </a:t>
            </a:r>
            <a:r>
              <a:rPr lang="sr-Cyrl-CS" sz="2400" b="1" dirty="0" smtClean="0"/>
              <a:t>НАЦИЈА</a:t>
            </a:r>
            <a:r>
              <a:rPr lang="sr-Cyrl-CS" sz="2000" dirty="0" smtClean="0"/>
              <a:t>.</a:t>
            </a:r>
          </a:p>
          <a:p>
            <a:r>
              <a:rPr lang="sr-Cyrl-CS" sz="2000" b="1" dirty="0" smtClean="0">
                <a:solidFill>
                  <a:srgbClr val="FFFF00"/>
                </a:solidFill>
              </a:rPr>
              <a:t>НАЦИЈА -</a:t>
            </a:r>
            <a:r>
              <a:rPr lang="sr-Cyrl-CS" sz="2000" dirty="0" smtClean="0">
                <a:solidFill>
                  <a:srgbClr val="FFFF00"/>
                </a:solidFill>
              </a:rPr>
              <a:t>ЗАЈЕДНИЦА</a:t>
            </a:r>
            <a:r>
              <a:rPr lang="sr-Cyrl-CS" sz="2000" dirty="0" smtClean="0"/>
              <a:t> </a:t>
            </a:r>
            <a:r>
              <a:rPr lang="sr-Cyrl-CS" sz="2000" b="1" dirty="0" smtClean="0">
                <a:solidFill>
                  <a:srgbClr val="FFFF00"/>
                </a:solidFill>
              </a:rPr>
              <a:t>ЈЕДНОГ  НАРОДА КОЈИ ГОВОРИ ИСТИМ ЈЕЗИКОМ</a:t>
            </a:r>
            <a:r>
              <a:rPr lang="sr-Cyrl-CS" sz="2000" dirty="0" smtClean="0"/>
              <a:t>. </a:t>
            </a:r>
          </a:p>
          <a:p>
            <a:endParaRPr lang="sr-Cyrl-CS" sz="2000" dirty="0"/>
          </a:p>
          <a:p>
            <a:r>
              <a:rPr lang="sr-Cyrl-CS" sz="2000" b="1" dirty="0" smtClean="0"/>
              <a:t>НАЦИОНАЛНИ ПРИНЦИП</a:t>
            </a:r>
            <a:r>
              <a:rPr lang="sr-Cyrl-CS" sz="2000" dirty="0" smtClean="0"/>
              <a:t>-СХВАТАЊЕ ДА СВАКА НАЦИЈА ТРЕБА ДА ИМА СВОЈУ ДРЖАВУ.</a:t>
            </a:r>
            <a:r>
              <a:rPr lang="sr-Latn-CS" sz="2000" dirty="0" smtClean="0"/>
              <a:t> (</a:t>
            </a:r>
            <a:r>
              <a:rPr lang="sr-Cyrl-CS" sz="2000" dirty="0" smtClean="0"/>
              <a:t> </a:t>
            </a:r>
            <a:r>
              <a:rPr lang="sr-Cyrl-CS" sz="2400" b="1" dirty="0" smtClean="0"/>
              <a:t>Једна нација, једна држава </a:t>
            </a:r>
            <a:r>
              <a:rPr lang="sr-Cyrl-CS" sz="2000" dirty="0" smtClean="0"/>
              <a:t>).</a:t>
            </a:r>
            <a:endParaRPr lang="en-US" sz="2000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0613"/>
            <a:ext cx="8640960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FF00"/>
                </a:solidFill>
              </a:rPr>
              <a:t>Швајцарска је проширена и загарантована јој је вечна </a:t>
            </a:r>
            <a:r>
              <a:rPr lang="sr-Cyrl-RS" sz="2800" dirty="0" smtClean="0">
                <a:solidFill>
                  <a:srgbClr val="FFFF00"/>
                </a:solidFill>
              </a:rPr>
              <a:t>неутралност на Бечком конгресу.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144" y="2132856"/>
            <a:ext cx="9056856" cy="273921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FF00"/>
                </a:solidFill>
              </a:rPr>
              <a:t>Јулсака револуција у Паризу 1830</a:t>
            </a:r>
            <a:r>
              <a:rPr lang="sr-Cyrl-RS" dirty="0" smtClean="0">
                <a:solidFill>
                  <a:srgbClr val="FFFF00"/>
                </a:solidFill>
              </a:rPr>
              <a:t>: </a:t>
            </a:r>
            <a:r>
              <a:rPr lang="sr-Cyrl-RS" sz="2400" dirty="0" smtClean="0">
                <a:solidFill>
                  <a:srgbClr val="FFFF00"/>
                </a:solidFill>
              </a:rPr>
              <a:t>коначно укинут </a:t>
            </a:r>
            <a:r>
              <a:rPr lang="sr-Cyrl-RS" sz="2400" dirty="0" smtClean="0">
                <a:solidFill>
                  <a:srgbClr val="FFFF00"/>
                </a:solidFill>
              </a:rPr>
              <a:t>феудално -апсолутистички </a:t>
            </a:r>
            <a:r>
              <a:rPr lang="sr-Cyrl-RS" sz="2400" dirty="0" smtClean="0">
                <a:solidFill>
                  <a:srgbClr val="FFFF00"/>
                </a:solidFill>
              </a:rPr>
              <a:t>поредак, грађанска класа преузела вођење државе. Краљ Шарл 10 </a:t>
            </a:r>
            <a:r>
              <a:rPr lang="ru-RU" sz="2400" dirty="0">
                <a:solidFill>
                  <a:srgbClr val="FFFF00"/>
                </a:solidFill>
              </a:rPr>
              <a:t>није пристајао на парламентарну владавину. </a:t>
            </a:r>
            <a:r>
              <a:rPr lang="ru-RU" sz="2400" dirty="0"/>
              <a:t>Он је говорио: „Ја бих волео стругати дрва, него бити краљ под онаквим условима као краљ Енглеске</a:t>
            </a:r>
            <a:r>
              <a:rPr lang="ru-RU" sz="2400" dirty="0" smtClean="0"/>
              <a:t>. Због побуне народа, </a:t>
            </a:r>
            <a:r>
              <a:rPr lang="sr-Cyrl-RS" sz="2400" dirty="0" smtClean="0"/>
              <a:t>одрекао </a:t>
            </a:r>
            <a:r>
              <a:rPr lang="sr-Cyrl-RS" sz="2400" dirty="0"/>
              <a:t>престола у име сина Луја Филипа </a:t>
            </a:r>
            <a:r>
              <a:rPr lang="en-US" sz="2400" dirty="0" smtClean="0"/>
              <a:t>I</a:t>
            </a:r>
            <a:r>
              <a:rPr lang="sr-Cyrl-RS" sz="2400" dirty="0" smtClean="0"/>
              <a:t> и </a:t>
            </a:r>
            <a:r>
              <a:rPr lang="en-US" sz="2400" dirty="0" smtClean="0"/>
              <a:t> </a:t>
            </a:r>
            <a:r>
              <a:rPr lang="sr-Cyrl-RS" sz="2400" dirty="0"/>
              <a:t>напустио Француску.</a:t>
            </a:r>
            <a:r>
              <a:rPr lang="sr-Cyrl-RS" sz="2400" dirty="0" smtClean="0"/>
              <a:t> </a:t>
            </a:r>
            <a:r>
              <a:rPr lang="sr-Cyrl-RS" sz="2400" dirty="0" smtClean="0">
                <a:solidFill>
                  <a:srgbClr val="FFFF00"/>
                </a:solidFill>
              </a:rPr>
              <a:t>Нови </a:t>
            </a:r>
            <a:r>
              <a:rPr lang="sr-Cyrl-RS" sz="2400" dirty="0" smtClean="0">
                <a:solidFill>
                  <a:srgbClr val="FFFF00"/>
                </a:solidFill>
              </a:rPr>
              <a:t>краљ</a:t>
            </a:r>
            <a:r>
              <a:rPr lang="sr-Cyrl-RS" sz="2400" dirty="0"/>
              <a:t> </a:t>
            </a:r>
            <a:r>
              <a:rPr lang="sr-Cyrl-RS" sz="2400" dirty="0" smtClean="0">
                <a:solidFill>
                  <a:srgbClr val="FFFF00"/>
                </a:solidFill>
              </a:rPr>
              <a:t>Луј </a:t>
            </a:r>
            <a:r>
              <a:rPr lang="sr-Cyrl-RS" sz="2400" dirty="0">
                <a:solidFill>
                  <a:srgbClr val="FFFF00"/>
                </a:solidFill>
              </a:rPr>
              <a:t>Филипа </a:t>
            </a:r>
            <a:r>
              <a:rPr lang="en-US" sz="2400" dirty="0">
                <a:solidFill>
                  <a:srgbClr val="FFFF00"/>
                </a:solidFill>
              </a:rPr>
              <a:t>I</a:t>
            </a:r>
            <a:r>
              <a:rPr lang="sr-Cyrl-RS" sz="2400" dirty="0" smtClean="0">
                <a:solidFill>
                  <a:srgbClr val="FFFF00"/>
                </a:solidFill>
              </a:rPr>
              <a:t> </a:t>
            </a:r>
            <a:r>
              <a:rPr lang="sr-Cyrl-RS" sz="2400" dirty="0" smtClean="0">
                <a:solidFill>
                  <a:srgbClr val="FFFF00"/>
                </a:solidFill>
              </a:rPr>
              <a:t>је прихватио парламентаризам.</a:t>
            </a:r>
            <a:r>
              <a:rPr lang="sr-Cyrl-RS" sz="2400" dirty="0" smtClean="0"/>
              <a:t>Грађанска револуција.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716" y="1301859"/>
            <a:ext cx="9131284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FF00"/>
                </a:solidFill>
              </a:rPr>
              <a:t>Грчка револуција (1821-1829), Алијанса прекршил</a:t>
            </a:r>
            <a:r>
              <a:rPr lang="sr-Cyrl-RS" sz="2000" dirty="0" smtClean="0">
                <a:solidFill>
                  <a:srgbClr val="FFFF00"/>
                </a:solidFill>
              </a:rPr>
              <a:t>а </a:t>
            </a:r>
            <a:r>
              <a:rPr lang="sr-Cyrl-RS" sz="2400" dirty="0" smtClean="0">
                <a:solidFill>
                  <a:srgbClr val="FFFF00"/>
                </a:solidFill>
              </a:rPr>
              <a:t>принципе-Грчка независна </a:t>
            </a:r>
            <a:r>
              <a:rPr lang="sr-Cyrl-RS" sz="2400" dirty="0" smtClean="0">
                <a:solidFill>
                  <a:srgbClr val="FFFF00"/>
                </a:solidFill>
              </a:rPr>
              <a:t>држава 1830</a:t>
            </a:r>
            <a:r>
              <a:rPr lang="sr-Cyrl-RS" sz="2400" dirty="0" smtClean="0">
                <a:solidFill>
                  <a:srgbClr val="FFFF00"/>
                </a:solidFill>
              </a:rPr>
              <a:t>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202" y="5085184"/>
            <a:ext cx="8910293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FF00"/>
                </a:solidFill>
              </a:rPr>
              <a:t>Белгијска револуција</a:t>
            </a:r>
            <a:r>
              <a:rPr lang="sr-Cyrl-RS" dirty="0" smtClean="0"/>
              <a:t>: Јулска револуција је имала велики одјек у Уједињеним провинцијама Низоземске па је дошло до побуне у Брисулу </a:t>
            </a:r>
            <a:r>
              <a:rPr lang="sr-Cyrl-RS" sz="2400" dirty="0" smtClean="0">
                <a:solidFill>
                  <a:srgbClr val="FFFF00"/>
                </a:solidFill>
              </a:rPr>
              <a:t>1830.</a:t>
            </a:r>
            <a:r>
              <a:rPr lang="sr-Cyrl-RS" sz="2400" dirty="0" smtClean="0"/>
              <a:t> </a:t>
            </a:r>
            <a:r>
              <a:rPr lang="sr-Cyrl-RS" sz="2400" dirty="0" smtClean="0">
                <a:solidFill>
                  <a:srgbClr val="FFFF00"/>
                </a:solidFill>
              </a:rPr>
              <a:t>са циљем да се Белгија одвоји од Холандије што су и успели</a:t>
            </a:r>
            <a:r>
              <a:rPr lang="sr-Cyrl-RS" dirty="0" smtClean="0">
                <a:solidFill>
                  <a:srgbClr val="FFFF00"/>
                </a:solidFill>
              </a:rPr>
              <a:t>.</a:t>
            </a:r>
            <a:r>
              <a:rPr lang="sr-Cyrl-RS" dirty="0" smtClean="0"/>
              <a:t> Национална револуција.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8491" y="630932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Романтизам ће инспирисати револуцију 1848. широм Европе.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091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ugaonik 1"/>
          <p:cNvSpPr/>
          <p:nvPr/>
        </p:nvSpPr>
        <p:spPr>
          <a:xfrm>
            <a:off x="1802813" y="1785926"/>
            <a:ext cx="634108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C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Аутор:</a:t>
            </a:r>
          </a:p>
          <a:p>
            <a:pPr algn="ctr"/>
            <a:r>
              <a:rPr lang="sr-Cyrl-C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Душица Максимовић</a:t>
            </a:r>
            <a:endParaRPr lang="sr-Latn-C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406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xpuser</dc:creator>
  <cp:lastModifiedBy>Windows User</cp:lastModifiedBy>
  <cp:revision>125</cp:revision>
  <dcterms:created xsi:type="dcterms:W3CDTF">2012-01-10T17:58:00Z</dcterms:created>
  <dcterms:modified xsi:type="dcterms:W3CDTF">2020-10-08T10:37:45Z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